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2"/>
  </p:notesMasterIdLst>
  <p:sldIdLst>
    <p:sldId id="256" r:id="rId5"/>
    <p:sldId id="257" r:id="rId6"/>
    <p:sldId id="262" r:id="rId7"/>
    <p:sldId id="260" r:id="rId8"/>
    <p:sldId id="297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10" r:id="rId18"/>
    <p:sldId id="308" r:id="rId19"/>
    <p:sldId id="29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5934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3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0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113213"/>
            <a:ext cx="4636800" cy="165576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>
                <a:cs typeface="Calibri"/>
              </a:rPr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7" name="Picture Placehold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8" name="Picture Placehold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pPr marL="0" indent="0" algn="ctr">
              <a:buNone/>
            </a:pPr>
            <a:r>
              <a:rPr lang="en-US" dirty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152097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anchor="t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Date Placeholder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9" name="Footer Placeholder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Footer Text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9" name="Slide Number Placeholder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1"/>
            <a:ext cx="10396840" cy="3209300"/>
          </a:xfrm>
        </p:spPr>
        <p:txBody>
          <a:bodyPr>
            <a:normAutofit/>
          </a:bodyPr>
          <a:lstStyle/>
          <a:p>
            <a:r>
              <a:rPr lang="en-US" dirty="0"/>
              <a:t>Unethical and Bad Questions Detection by using Machine Learning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522" y="3429000"/>
            <a:ext cx="4636800" cy="2569689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Presented by</a:t>
            </a:r>
          </a:p>
          <a:p>
            <a:r>
              <a:rPr lang="en-US" dirty="0">
                <a:cs typeface="Calibri"/>
              </a:rPr>
              <a:t>1.Lokesh Naidu </a:t>
            </a:r>
            <a:r>
              <a:rPr lang="en-US" dirty="0" err="1">
                <a:cs typeface="Calibri"/>
              </a:rPr>
              <a:t>Bavigadda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2.Vamsi Krishna </a:t>
            </a:r>
            <a:r>
              <a:rPr lang="en-US" dirty="0" err="1">
                <a:cs typeface="Calibri"/>
              </a:rPr>
              <a:t>Chittimadha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3. Sri Sai Bhargava </a:t>
            </a:r>
            <a:r>
              <a:rPr lang="en-US" dirty="0" err="1">
                <a:cs typeface="Calibri"/>
              </a:rPr>
              <a:t>Kakarlapudi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4.M Manikanta Venkata Satya Raghu Ram Pasumarthi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83D609-B2FA-3FE8-2A4E-C8AFF418FB1D}"/>
              </a:ext>
            </a:extLst>
          </p:cNvPr>
          <p:cNvSpPr txBox="1"/>
          <p:nvPr/>
        </p:nvSpPr>
        <p:spPr>
          <a:xfrm>
            <a:off x="705677" y="1769165"/>
            <a:ext cx="7991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PRELIMINARY RESULTS:</a:t>
            </a:r>
          </a:p>
          <a:p>
            <a:endParaRPr lang="en-US" dirty="0"/>
          </a:p>
          <a:p>
            <a:r>
              <a:rPr lang="en-US" dirty="0"/>
              <a:t>1.Here we used evaluation metric as F1 score from </a:t>
            </a:r>
            <a:r>
              <a:rPr lang="en-US" dirty="0" err="1"/>
              <a:t>sklearn</a:t>
            </a:r>
            <a:r>
              <a:rPr lang="en-US" dirty="0"/>
              <a:t> library for evaluating model’s performance.</a:t>
            </a:r>
          </a:p>
          <a:p>
            <a:endParaRPr lang="en-US" dirty="0"/>
          </a:p>
          <a:p>
            <a:r>
              <a:rPr lang="en-US" dirty="0"/>
              <a:t>2.It tells how many times our model  gives correct prediction for our entire dataset</a:t>
            </a:r>
          </a:p>
          <a:p>
            <a:endParaRPr lang="en-US" dirty="0"/>
          </a:p>
          <a:p>
            <a:r>
              <a:rPr lang="en-US" dirty="0"/>
              <a:t>3. It uses precision and recall scores of model and computes it</a:t>
            </a:r>
          </a:p>
        </p:txBody>
      </p:sp>
    </p:spTree>
    <p:extLst>
      <p:ext uri="{BB962C8B-B14F-4D97-AF65-F5344CB8AC3E}">
        <p14:creationId xmlns:p14="http://schemas.microsoft.com/office/powerpoint/2010/main" val="32449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AE0F84-7DEC-5388-0B93-40312DFEE5A7}"/>
              </a:ext>
            </a:extLst>
          </p:cNvPr>
          <p:cNvSpPr txBox="1"/>
          <p:nvPr/>
        </p:nvSpPr>
        <p:spPr>
          <a:xfrm>
            <a:off x="1361660" y="1664460"/>
            <a:ext cx="68778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METRIC:</a:t>
            </a:r>
          </a:p>
          <a:p>
            <a:endParaRPr lang="en-US" dirty="0"/>
          </a:p>
          <a:p>
            <a:r>
              <a:rPr lang="en-US" dirty="0"/>
              <a:t>1.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We got F1 score as 0.59</a:t>
            </a:r>
          </a:p>
          <a:p>
            <a:endParaRPr lang="en-US" dirty="0"/>
          </a:p>
          <a:p>
            <a:r>
              <a:rPr lang="en-US" dirty="0"/>
              <a:t>3. In increment 2 we are going to explore different models to get more result than present result </a:t>
            </a:r>
          </a:p>
        </p:txBody>
      </p:sp>
      <p:pic>
        <p:nvPicPr>
          <p:cNvPr id="9" name="image2.png">
            <a:extLst>
              <a:ext uri="{FF2B5EF4-FFF2-40B4-BE49-F238E27FC236}">
                <a16:creationId xmlns:a16="http://schemas.microsoft.com/office/drawing/2014/main" id="{F221E013-EF22-B17B-C90E-F2C6DE9E32E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01705" y="2587790"/>
            <a:ext cx="3622675" cy="7461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0580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E8F4C6-6301-27B7-809D-3BB44FCD05A7}"/>
              </a:ext>
            </a:extLst>
          </p:cNvPr>
          <p:cNvSpPr txBox="1"/>
          <p:nvPr/>
        </p:nvSpPr>
        <p:spPr>
          <a:xfrm>
            <a:off x="496956" y="1162878"/>
            <a:ext cx="11360427" cy="370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 2</a:t>
            </a:r>
            <a:r>
              <a:rPr lang="en-US" sz="3600" dirty="0"/>
              <a:t>:</a:t>
            </a:r>
          </a:p>
          <a:p>
            <a:endParaRPr lang="en-US" dirty="0"/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 a scope in advanced data cleaning where the model can easily converge for a better results</a:t>
            </a:r>
          </a:p>
          <a:p>
            <a:pPr marR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Machine Learning models such as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MultinomialNB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BernoulliNB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are be trained 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Compared those models with Linear regression based on f1 score parameter, both are behind the value of linear regression in terms of f1 score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 we used Linear regression model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to choose unethical questions which is our input</a:t>
            </a:r>
            <a:endParaRPr lang="en-GB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6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B3608F-792C-6E2A-74BD-AB9649D778A4}"/>
              </a:ext>
            </a:extLst>
          </p:cNvPr>
          <p:cNvSpPr txBox="1"/>
          <p:nvPr/>
        </p:nvSpPr>
        <p:spPr>
          <a:xfrm>
            <a:off x="1748118" y="941294"/>
            <a:ext cx="2281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 scores: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0DAEE760-7287-3AB5-AC01-E03BBB90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1947656"/>
            <a:ext cx="5191850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6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D306C6-0029-6022-0BC7-E6FF6D0C9DD3}"/>
              </a:ext>
            </a:extLst>
          </p:cNvPr>
          <p:cNvSpPr txBox="1"/>
          <p:nvPr/>
        </p:nvSpPr>
        <p:spPr>
          <a:xfrm>
            <a:off x="358588" y="605117"/>
            <a:ext cx="51188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DIAGRAM:</a:t>
            </a:r>
          </a:p>
        </p:txBody>
      </p:sp>
      <p:pic>
        <p:nvPicPr>
          <p:cNvPr id="10" name="Picture 9" descr="A diagram of a workflow diagram&#10;&#10;Description automatically generated">
            <a:extLst>
              <a:ext uri="{FF2B5EF4-FFF2-40B4-BE49-F238E27FC236}">
                <a16:creationId xmlns:a16="http://schemas.microsoft.com/office/drawing/2014/main" id="{AC7C8DB3-0954-0E7A-CDD3-7F9A3C21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12" y="2211612"/>
            <a:ext cx="6382641" cy="380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2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307637-A10D-7E99-4622-73A418311070}"/>
              </a:ext>
            </a:extLst>
          </p:cNvPr>
          <p:cNvSpPr txBox="1"/>
          <p:nvPr/>
        </p:nvSpPr>
        <p:spPr>
          <a:xfrm>
            <a:off x="1586753" y="753035"/>
            <a:ext cx="82894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 2: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*Here after declaring model we have to give input to the model to work on it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*So here the terminal we chose to give input is user interface, it looks as below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0D596D8-7EE3-F382-E032-C5EE29D3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02" y="2737318"/>
            <a:ext cx="6449325" cy="2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69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D5E908A-501A-4558-A678-42BF2D8F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BC6711E1-B796-4D1D-BAC8-770C06C5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584E00CC-0BE9-4582-B15B-D2F934C3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CD5D4E-F6E2-6F64-A3B1-B7AC64FAD72E}"/>
              </a:ext>
            </a:extLst>
          </p:cNvPr>
          <p:cNvSpPr txBox="1"/>
          <p:nvPr/>
        </p:nvSpPr>
        <p:spPr>
          <a:xfrm>
            <a:off x="1584415" y="1977887"/>
            <a:ext cx="8676861" cy="4664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team consists of four members Lokesh, Vamsi, Bhargava, Manikanta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Lokesh and </a:t>
            </a:r>
            <a:r>
              <a:rPr lang="en-GB" sz="20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vamsi</a:t>
            </a: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contributed in data cleaning </a:t>
            </a:r>
            <a:r>
              <a:rPr lang="en-GB" sz="20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activites</a:t>
            </a: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data selection activities, testing models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Bhargava and </a:t>
            </a:r>
            <a:r>
              <a:rPr lang="en-GB" sz="20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manikanta</a:t>
            </a: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did analysis of the dataset and came out the insights for the better understanding of the dataset</a:t>
            </a:r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and created user interface using html</a:t>
            </a:r>
            <a:endParaRPr lang="en-GB" sz="20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basic preliminary model was developed by Vamsi.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Bhargava and Manikanta documented the work for increment 1</a:t>
            </a:r>
            <a:endParaRPr lang="en-US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585" y="2305738"/>
            <a:ext cx="3856679" cy="1453003"/>
          </a:xfrm>
        </p:spPr>
        <p:txBody>
          <a:bodyPr wrap="square" anchor="b">
            <a:normAutofit/>
          </a:bodyPr>
          <a:lstStyle/>
          <a:p>
            <a:r>
              <a:rPr lang="en-US" sz="4400" dirty="0"/>
              <a:t>Thank you</a:t>
            </a:r>
          </a:p>
        </p:txBody>
      </p:sp>
      <p:sp>
        <p:nvSpPr>
          <p:cNvPr id="125" name="Footer Placeholder 48">
            <a:extLst>
              <a:ext uri="{FF2B5EF4-FFF2-40B4-BE49-F238E27FC236}">
                <a16:creationId xmlns:a16="http://schemas.microsoft.com/office/drawing/2014/main" id="{A59037B4-369C-4D32-9743-29072587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6" name="Slide Number Placeholder 49">
            <a:extLst>
              <a:ext uri="{FF2B5EF4-FFF2-40B4-BE49-F238E27FC236}">
                <a16:creationId xmlns:a16="http://schemas.microsoft.com/office/drawing/2014/main" id="{64086F3C-129F-4A29-A09C-7700661E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/>
          <a:p>
            <a:r>
              <a:rPr lang="en-US" dirty="0"/>
              <a:t>1.Data Set</a:t>
            </a:r>
          </a:p>
          <a:p>
            <a:r>
              <a:rPr lang="en-US" dirty="0"/>
              <a:t>2. Data </a:t>
            </a:r>
            <a:r>
              <a:rPr lang="en-US" dirty="0" err="1"/>
              <a:t>Cleaningand</a:t>
            </a:r>
            <a:r>
              <a:rPr lang="en-US" dirty="0"/>
              <a:t> Analysis</a:t>
            </a:r>
          </a:p>
          <a:p>
            <a:pPr marL="0" indent="0">
              <a:buNone/>
            </a:pPr>
            <a:r>
              <a:rPr lang="en-US" dirty="0"/>
              <a:t>3.Implementations</a:t>
            </a:r>
          </a:p>
          <a:p>
            <a:pPr marL="0" indent="0">
              <a:buNone/>
            </a:pPr>
            <a:r>
              <a:rPr lang="en-US" dirty="0"/>
              <a:t>4.Preliminary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55CA119-3AE4-4D6A-AB16-C0625CAA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>
            <a:norm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>
            <a:normAutofit/>
          </a:bodyPr>
          <a:lstStyle/>
          <a:p>
            <a:fld id="{D39607A7-8386-47DB-8578-DDEDD194E5D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Artificial intelligence opens up many new possibilities in diagnostics and...">
            <a:extLst>
              <a:ext uri="{FF2B5EF4-FFF2-40B4-BE49-F238E27FC236}">
                <a16:creationId xmlns:a16="http://schemas.microsoft.com/office/drawing/2014/main" id="{04A502C7-523D-DB8B-5D57-E319F74B28E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9" r="2370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>
            <a:normAutofit/>
          </a:bodyPr>
          <a:lstStyle/>
          <a:p>
            <a:r>
              <a:rPr lang="en-US" dirty="0"/>
              <a:t>Data Set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400" y="2827262"/>
            <a:ext cx="4075200" cy="2706687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It has a non-neutral tone</a:t>
            </a:r>
          </a:p>
          <a:p>
            <a:r>
              <a:rPr lang="en-US" dirty="0"/>
              <a:t>2.It is disparaging or inflammatory</a:t>
            </a:r>
          </a:p>
          <a:p>
            <a:r>
              <a:rPr lang="en-US" dirty="0"/>
              <a:t>3.It is not grounded in reality</a:t>
            </a:r>
          </a:p>
          <a:p>
            <a:r>
              <a:rPr lang="en-US" dirty="0"/>
              <a:t>4.Uses Sexual content for shock value and to seek genuine answers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B9489F-03DC-81D7-FB75-45CE0B8068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366" b="936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497BE19-513F-4868-F244-0A0B8E9DCB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3987" b="1398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87211"/>
            <a:ext cx="10213200" cy="50617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 and Analysis</a:t>
            </a:r>
          </a:p>
        </p:txBody>
      </p:sp>
      <p:sp>
        <p:nvSpPr>
          <p:cNvPr id="9" name="Footer Placeholder 48">
            <a:extLst>
              <a:ext uri="{FF2B5EF4-FFF2-40B4-BE49-F238E27FC236}">
                <a16:creationId xmlns:a16="http://schemas.microsoft.com/office/drawing/2014/main" id="{87166719-88A6-4670-9BD6-1FF07606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49">
            <a:extLst>
              <a:ext uri="{FF2B5EF4-FFF2-40B4-BE49-F238E27FC236}">
                <a16:creationId xmlns:a16="http://schemas.microsoft.com/office/drawing/2014/main" id="{0679DDAB-7BC8-4DE8-97CF-665B6F73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141992-A0A7-7644-3364-94A7876B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791" y="593387"/>
            <a:ext cx="10213200" cy="53889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comes under data cleaning</a:t>
            </a:r>
          </a:p>
          <a:p>
            <a:r>
              <a:rPr lang="en-US" dirty="0"/>
              <a:t>At first we removed numbers</a:t>
            </a:r>
          </a:p>
          <a:p>
            <a:r>
              <a:rPr lang="en-US" dirty="0"/>
              <a:t>Replace </a:t>
            </a:r>
            <a:r>
              <a:rPr lang="en-US" dirty="0" err="1"/>
              <a:t>repetations</a:t>
            </a:r>
            <a:r>
              <a:rPr lang="en-US" dirty="0"/>
              <a:t> of punctuations</a:t>
            </a:r>
          </a:p>
          <a:p>
            <a:r>
              <a:rPr lang="en-US" dirty="0"/>
              <a:t>Remove punctuations</a:t>
            </a:r>
          </a:p>
          <a:p>
            <a:r>
              <a:rPr lang="en-US" dirty="0"/>
              <a:t>Replace Contractions</a:t>
            </a:r>
          </a:p>
          <a:p>
            <a:r>
              <a:rPr lang="en-US" dirty="0"/>
              <a:t>Lowercasing of letters</a:t>
            </a:r>
          </a:p>
          <a:p>
            <a:r>
              <a:rPr lang="en-US" dirty="0"/>
              <a:t>Replace Negations with Antonyms</a:t>
            </a:r>
          </a:p>
          <a:p>
            <a:r>
              <a:rPr lang="en-US" dirty="0"/>
              <a:t>Remove Stop words</a:t>
            </a:r>
          </a:p>
          <a:p>
            <a:r>
              <a:rPr lang="en-US" dirty="0"/>
              <a:t>Replace Elongated Words</a:t>
            </a:r>
          </a:p>
          <a:p>
            <a:r>
              <a:rPr lang="en-US" dirty="0"/>
              <a:t>Stemming/Lemmatizing</a:t>
            </a:r>
          </a:p>
          <a:p>
            <a:r>
              <a:rPr lang="en-US" dirty="0"/>
              <a:t>TFA-Vector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2686E25-FBF9-CD95-D727-A91AD484A84C}"/>
              </a:ext>
            </a:extLst>
          </p:cNvPr>
          <p:cNvSpPr txBox="1"/>
          <p:nvPr/>
        </p:nvSpPr>
        <p:spPr>
          <a:xfrm>
            <a:off x="690664" y="690664"/>
            <a:ext cx="761675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  <a:p>
            <a:endParaRPr lang="en-US" dirty="0"/>
          </a:p>
          <a:p>
            <a:r>
              <a:rPr lang="en-US" dirty="0"/>
              <a:t>1.Syllable analysis</a:t>
            </a:r>
          </a:p>
          <a:p>
            <a:endParaRPr lang="en-US" dirty="0"/>
          </a:p>
          <a:p>
            <a:r>
              <a:rPr lang="en-US" dirty="0"/>
              <a:t>2.Lexican Analysis</a:t>
            </a:r>
          </a:p>
          <a:p>
            <a:endParaRPr lang="en-US" dirty="0"/>
          </a:p>
          <a:p>
            <a:r>
              <a:rPr lang="en-US" dirty="0"/>
              <a:t>3.Question Length</a:t>
            </a:r>
          </a:p>
          <a:p>
            <a:endParaRPr lang="en-US" dirty="0"/>
          </a:p>
          <a:p>
            <a:r>
              <a:rPr lang="en-US" dirty="0"/>
              <a:t>4.Average Syllables per word in a question</a:t>
            </a:r>
          </a:p>
          <a:p>
            <a:endParaRPr lang="en-US" dirty="0"/>
          </a:p>
          <a:p>
            <a:r>
              <a:rPr lang="en-US" dirty="0"/>
              <a:t>5.Average letters per word in a question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2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586E86-789E-2F73-9BA4-033933507BD9}"/>
              </a:ext>
            </a:extLst>
          </p:cNvPr>
          <p:cNvSpPr txBox="1"/>
          <p:nvPr/>
        </p:nvSpPr>
        <p:spPr>
          <a:xfrm>
            <a:off x="1391054" y="1293779"/>
            <a:ext cx="769457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Implementation:</a:t>
            </a:r>
          </a:p>
          <a:p>
            <a:endParaRPr lang="en-US" dirty="0"/>
          </a:p>
          <a:p>
            <a:r>
              <a:rPr lang="en-US" dirty="0"/>
              <a:t>1.After performing Data cleaning, we used </a:t>
            </a:r>
            <a:r>
              <a:rPr lang="en-US" dirty="0" err="1"/>
              <a:t>tfidf</a:t>
            </a:r>
            <a:r>
              <a:rPr lang="en-US" dirty="0"/>
              <a:t> vectorizer to get better model results for text based data sets</a:t>
            </a:r>
          </a:p>
          <a:p>
            <a:endParaRPr lang="en-US" dirty="0"/>
          </a:p>
          <a:p>
            <a:r>
              <a:rPr lang="en-US" dirty="0"/>
              <a:t>2.Here, we used </a:t>
            </a:r>
            <a:r>
              <a:rPr lang="en-US" dirty="0" err="1"/>
              <a:t>sklearn</a:t>
            </a:r>
            <a:r>
              <a:rPr lang="en-US" dirty="0"/>
              <a:t> library for a </a:t>
            </a:r>
            <a:r>
              <a:rPr lang="en-US" dirty="0" err="1"/>
              <a:t>builtin</a:t>
            </a:r>
            <a:r>
              <a:rPr lang="en-US" dirty="0"/>
              <a:t> function of </a:t>
            </a:r>
            <a:r>
              <a:rPr lang="en-US" dirty="0" err="1"/>
              <a:t>tfid</a:t>
            </a:r>
            <a:r>
              <a:rPr lang="en-US" dirty="0"/>
              <a:t> vectorization and</a:t>
            </a:r>
          </a:p>
          <a:p>
            <a:endParaRPr lang="en-US" dirty="0"/>
          </a:p>
          <a:p>
            <a:r>
              <a:rPr lang="en-US" dirty="0"/>
              <a:t>3.Here, we used k fold validation , it helps to prevent overfitting and easy to reliable for a best model.</a:t>
            </a:r>
          </a:p>
          <a:p>
            <a:endParaRPr lang="en-US" dirty="0"/>
          </a:p>
          <a:p>
            <a:r>
              <a:rPr lang="en-US" dirty="0"/>
              <a:t>4. So here , we used 5 splits in k fold validation and trained one algorithm called logistic regression.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7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BF215C-9D2E-ADAC-843D-BA26F3E46ECC}"/>
              </a:ext>
            </a:extLst>
          </p:cNvPr>
          <p:cNvSpPr txBox="1"/>
          <p:nvPr/>
        </p:nvSpPr>
        <p:spPr>
          <a:xfrm>
            <a:off x="1488332" y="1118680"/>
            <a:ext cx="9251004" cy="463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Explanation of Model:</a:t>
            </a:r>
          </a:p>
          <a:p>
            <a:endParaRPr lang="en-US" dirty="0"/>
          </a:p>
          <a:p>
            <a:r>
              <a:rPr lang="en-US" dirty="0"/>
              <a:t>1.Here, we used logistic Regression model, it is a Statistic model, also known as logit model.</a:t>
            </a:r>
          </a:p>
          <a:p>
            <a:endParaRPr lang="en-US" dirty="0"/>
          </a:p>
          <a:p>
            <a:r>
              <a:rPr lang="en-US" dirty="0"/>
              <a:t>2.It is used for classification and predictive model.</a:t>
            </a:r>
          </a:p>
          <a:p>
            <a:endParaRPr lang="en-US" dirty="0"/>
          </a:p>
          <a:p>
            <a:r>
              <a:rPr lang="en-US" dirty="0"/>
              <a:t>3.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Logit(pi) = 1/(1+ exp(-pi))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ln(pi/(1-pi)) = Beta_0 + Beta_1*X_1 + … +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B_k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*K_k</a:t>
            </a:r>
            <a:r>
              <a:rPr lang="en-GB" dirty="0">
                <a:latin typeface="Times New Roman" panose="02020603050405020304" pitchFamily="18" charset="0"/>
                <a:ea typeface="Arial" panose="020B0604020202020204" pitchFamily="34" charset="0"/>
              </a:rPr>
              <a:t>4. </a:t>
            </a:r>
          </a:p>
          <a:p>
            <a:endParaRPr lang="en-GB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GB" dirty="0">
                <a:latin typeface="Times New Roman" panose="02020603050405020304" pitchFamily="18" charset="0"/>
                <a:ea typeface="Arial" panose="020B0604020202020204" pitchFamily="34" charset="0"/>
              </a:rPr>
              <a:t>4.In above </a:t>
            </a:r>
            <a:r>
              <a:rPr lang="en-GB" dirty="0" err="1">
                <a:latin typeface="Times New Roman" panose="02020603050405020304" pitchFamily="18" charset="0"/>
                <a:ea typeface="Arial" panose="020B0604020202020204" pitchFamily="34" charset="0"/>
              </a:rPr>
              <a:t>equation,logi</a:t>
            </a:r>
            <a:r>
              <a:rPr lang="en-GB" dirty="0">
                <a:latin typeface="Times New Roman" panose="02020603050405020304" pitchFamily="18" charset="0"/>
                <a:ea typeface="Arial" panose="020B0604020202020204" pitchFamily="34" charset="0"/>
              </a:rPr>
              <a:t>-pi is independent to responsible variable and x is independent variable, the beta parameter is likely estimated via maximum likely hood s function, optimal coefficient will be found </a:t>
            </a:r>
          </a:p>
          <a:p>
            <a:pPr marL="457200" marR="0" algn="ctr">
              <a:lnSpc>
                <a:spcPct val="115000"/>
              </a:lnSpc>
              <a:spcBef>
                <a:spcPts val="1200"/>
              </a:spcBef>
              <a:spcAft>
                <a:spcPts val="1500"/>
              </a:spcAft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6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912315-1EE7-1769-33FF-53432298322F}"/>
              </a:ext>
            </a:extLst>
          </p:cNvPr>
          <p:cNvSpPr txBox="1"/>
          <p:nvPr/>
        </p:nvSpPr>
        <p:spPr>
          <a:xfrm>
            <a:off x="1614791" y="1536970"/>
            <a:ext cx="55412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Linear Regression Model:</a:t>
            </a:r>
          </a:p>
          <a:p>
            <a:endParaRPr lang="en-US" sz="3600" dirty="0"/>
          </a:p>
          <a:p>
            <a:r>
              <a:rPr lang="en-US" dirty="0"/>
              <a:t>Three types of models</a:t>
            </a:r>
          </a:p>
          <a:p>
            <a:endParaRPr lang="en-US" dirty="0"/>
          </a:p>
          <a:p>
            <a:r>
              <a:rPr lang="en-US" dirty="0"/>
              <a:t>1.Binary logistic Regression</a:t>
            </a:r>
          </a:p>
          <a:p>
            <a:endParaRPr lang="en-US" dirty="0"/>
          </a:p>
          <a:p>
            <a:r>
              <a:rPr lang="en-US" dirty="0"/>
              <a:t>2.Multinomial logistic Regression</a:t>
            </a:r>
          </a:p>
          <a:p>
            <a:endParaRPr lang="en-US" dirty="0"/>
          </a:p>
          <a:p>
            <a:r>
              <a:rPr lang="en-US" dirty="0"/>
              <a:t>3.Ordinal logistic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1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ABB226-95FD-6A46-857D-4BA7ED20C5B1}"/>
              </a:ext>
            </a:extLst>
          </p:cNvPr>
          <p:cNvSpPr txBox="1"/>
          <p:nvPr/>
        </p:nvSpPr>
        <p:spPr>
          <a:xfrm>
            <a:off x="249114" y="1038745"/>
            <a:ext cx="115188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LOGISTIC REGRESSION MODEL:</a:t>
            </a:r>
          </a:p>
          <a:p>
            <a:endParaRPr lang="en-US" sz="2800" dirty="0"/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1.In Binary logistic regression. The dependent variable is independent in nature it has only two outcomes. </a:t>
            </a:r>
          </a:p>
          <a:p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2.That means a binary outcome . For example, it used to predict whether the email is spam or not or whether is to hack or not, this is the 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wi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dely used example to explain logistic regression. </a:t>
            </a:r>
          </a:p>
          <a:p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3.In Multinomial logistic regression. There are three outcomes. </a:t>
            </a:r>
          </a:p>
          <a:p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4.Example to understand what type of drink consumers prefer based on location and the age. Or three based regression.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5.The last one is ordinal logistic regression. This logistic regression model is used to response variable that has more than three outputs. </a:t>
            </a:r>
          </a:p>
          <a:p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6.These values do have order. For example movies rating that can be between 0 to 5.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55508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ed design" id="{15B931B0-C7D8-4B07-ACB9-C7EFD4E6970A}" vid="{8BE1E89A-FBDD-488C-8247-991A3117BF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2E5C16-0C12-46F7-AC7E-7CB6B62A71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74A8BD-7470-4767-A78C-01B8DE47DE7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CB9D788-52D8-46C3-92EC-553D7E4077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{D2DD04DD-DD0D-48F4-8519-6EB0FDD7BC0C}tf11158769_win32</Template>
  <TotalTime>112</TotalTime>
  <Words>826</Words>
  <Application>Microsoft Office PowerPoint</Application>
  <PresentationFormat>Widescreen</PresentationFormat>
  <Paragraphs>138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Next LT Pro</vt:lpstr>
      <vt:lpstr>Calibri</vt:lpstr>
      <vt:lpstr>Goudy Old Style</vt:lpstr>
      <vt:lpstr>Times New Roman</vt:lpstr>
      <vt:lpstr>Wingdings</vt:lpstr>
      <vt:lpstr>FrostyVTI</vt:lpstr>
      <vt:lpstr>Unethical and Bad Questions Detection by using Machine Learning Techniques</vt:lpstr>
      <vt:lpstr>AGENDA</vt:lpstr>
      <vt:lpstr>Data Set</vt:lpstr>
      <vt:lpstr>Data Preprocessing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Roles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Unethical and Bad Questions Detection by using Machine Learning Techniques</dc:title>
  <dc:creator>Pasumarthi RaghuRam Chowdary</dc:creator>
  <cp:lastModifiedBy>Pasumarthi RaghuRam Chowdary</cp:lastModifiedBy>
  <cp:revision>2</cp:revision>
  <dcterms:created xsi:type="dcterms:W3CDTF">2023-11-20T04:09:24Z</dcterms:created>
  <dcterms:modified xsi:type="dcterms:W3CDTF">2023-12-11T02:50:53Z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